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_rels/presentation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26.xml.rels" ContentType="application/vnd.openxmlformats-package.relationships+xml"/>
  <Override PartName="/ppt/slideLayouts/slideLayout2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7.xml" ContentType="application/vnd.openxmlformats-officedocument.presentationml.slideLayout+xml"/>
  <Override PartName="/ppt/media/image1.tif" ContentType="image/tiff"/>
  <Override PartName="/ppt/media/image2.gif" ContentType="image/gif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13.xml.rels" ContentType="application/vnd.openxmlformats-package.relationships+xml"/>
  <Override PartName="/ppt/slides/_rels/slide16.xml.rels" ContentType="application/vnd.openxmlformats-package.relationships+xml"/>
  <Override PartName="/ppt/slides/_rels/slide12.xml.rels" ContentType="application/vnd.openxmlformats-package.relationships+xml"/>
  <Override PartName="/ppt/slides/_rels/slide15.xml.rels" ContentType="application/vnd.openxmlformats-package.relationships+xml"/>
  <Override PartName="/ppt/slides/_rels/slide9.xml.rels" ContentType="application/vnd.openxmlformats-package.relationships+xml"/>
  <Override PartName="/ppt/slides/_rels/slide11.xml.rels" ContentType="application/vnd.openxmlformats-package.relationships+xml"/>
  <Override PartName="/ppt/slides/_rels/slide14.xml.rels" ContentType="application/vnd.openxmlformats-package.relationships+xml"/>
  <Override PartName="/ppt/slides/_rels/slide17.xml.rels" ContentType="application/vnd.openxmlformats-package.relationships+xml"/>
  <Override PartName="/ppt/slides/_rels/slide1.xml.rels" ContentType="application/vnd.openxmlformats-package.relationships+xml"/>
  <Override PartName="/ppt/slides/_rels/slide4.xml.rels" ContentType="application/vnd.openxmlformats-package.relationships+xml"/>
  <Override PartName="/ppt/slides/_rels/slide2.xml.rels" ContentType="application/vnd.openxmlformats-package.relationships+xml"/>
  <Override PartName="/ppt/slides/_rels/slide5.xml.rels" ContentType="application/vnd.openxmlformats-package.relationships+xml"/>
  <Override PartName="/ppt/slides/_rels/slide3.xml.rels" ContentType="application/vnd.openxmlformats-package.relationships+xml"/>
  <Override PartName="/ppt/slides/slide16.xml" ContentType="application/vnd.openxmlformats-officedocument.presentationml.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20" Type="http://schemas.openxmlformats.org/officeDocument/2006/relationships/slide" Target="slides/slide16.xml"/><Relationship Id="rId21" Type="http://schemas.openxmlformats.org/officeDocument/2006/relationships/slide" Target="slides/slide17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2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6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2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3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000000"/>
            </a:gs>
            <a:gs pos="100000">
              <a:srgbClr val="cbe0cd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164520" y="147240"/>
            <a:ext cx="8810640" cy="6564960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cap="rnd" w="11160">
            <a:solidFill>
              <a:schemeClr val="bg2">
                <a:tint val="78000"/>
                <a:satMod val="180000"/>
                <a:alpha val="88000"/>
              </a:schemeClr>
            </a:solidFill>
            <a:round/>
          </a:ln>
          <a:effectLst>
            <a:innerShdw blurRad="114300">
              <a:srgbClr val="000000"/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" name="PlaceHolder 2"/>
          <p:cNvSpPr>
            <a:spLocks noGrp="1"/>
          </p:cNvSpPr>
          <p:nvPr>
            <p:ph type="dt"/>
          </p:nvPr>
        </p:nvSpPr>
        <p:spPr>
          <a:xfrm>
            <a:off x="5562720" y="6400800"/>
            <a:ext cx="3002040" cy="273960"/>
          </a:xfrm>
          <a:prstGeom prst="rect">
            <a:avLst/>
          </a:prstGeom>
        </p:spPr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fld id="{03736A9B-F815-4771-BDBE-114FAF131A2C}" type="datetime1">
              <a:rPr b="0" lang="ru-RU" sz="1300" spc="-1" strike="noStrike">
                <a:solidFill>
                  <a:srgbClr val="b9bbb1"/>
                </a:solidFill>
                <a:latin typeface="Rockwell"/>
              </a:rPr>
              <a:t>28.04.2022</a:t>
            </a:fld>
            <a:endParaRPr b="0" lang="ru-RU" sz="1300" spc="-1" strike="noStrike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1295280" y="6400800"/>
            <a:ext cx="4212000" cy="273960"/>
          </a:xfrm>
          <a:prstGeom prst="rect">
            <a:avLst/>
          </a:prstGeom>
        </p:spPr>
        <p:txBody>
          <a:bodyPr lIns="90000" rIns="90000" tIns="45000" bIns="45000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8638920" y="6514560"/>
            <a:ext cx="464040" cy="273960"/>
          </a:xfrm>
          <a:prstGeom prst="rect">
            <a:avLst/>
          </a:prstGeom>
        </p:spPr>
        <p:txBody>
          <a:bodyPr lIns="90000" rIns="90000" tIns="45000" bIns="45000" anchor="ctr">
            <a:noAutofit/>
          </a:bodyPr>
          <a:p>
            <a:pPr algn="r">
              <a:lnSpc>
                <a:spcPct val="100000"/>
              </a:lnSpc>
            </a:pPr>
            <a:fld id="{157DFC87-DED8-4F46-BBA0-CE229361CEC1}" type="slidenum">
              <a:rPr b="0" lang="ru-RU" sz="1600" spc="-1" strike="noStrike">
                <a:solidFill>
                  <a:srgbClr val="dfe0d4"/>
                </a:solidFill>
                <a:latin typeface="Rockwell"/>
              </a:rPr>
              <a:t>&lt;номер&gt;</a:t>
            </a:fld>
            <a:endParaRPr b="0" lang="ru-RU" sz="16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rgbClr val="ffffff"/>
                </a:solidFill>
                <a:latin typeface="Rockwell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ffffff"/>
              </a:solidFill>
              <a:latin typeface="Rockwell"/>
            </a:endParaRPr>
          </a:p>
        </p:txBody>
      </p:sp>
      <p:sp>
        <p:nvSpPr>
          <p:cNvPr id="5" name="PlaceHolder 6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ffffff"/>
                </a:solidFill>
                <a:latin typeface="Rockwell"/>
              </a:rPr>
              <a:t>Для правки структуры щёлкните </a:t>
            </a:r>
            <a:r>
              <a:rPr b="0" lang="ru-RU" sz="3200" spc="-1" strike="noStrike">
                <a:solidFill>
                  <a:srgbClr val="ffffff"/>
                </a:solidFill>
                <a:latin typeface="Rockwell"/>
              </a:rPr>
              <a:t>мышью</a:t>
            </a:r>
            <a:endParaRPr b="0" lang="ru-RU" sz="3200" spc="-1" strike="noStrike">
              <a:solidFill>
                <a:srgbClr val="ffffff"/>
              </a:solidFill>
              <a:latin typeface="Rockwel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300" spc="-1" strike="noStrike">
                <a:solidFill>
                  <a:srgbClr val="ffffff"/>
                </a:solidFill>
                <a:latin typeface="Rockwell"/>
              </a:rPr>
              <a:t>Второй уровень структуры</a:t>
            </a:r>
            <a:endParaRPr b="0" lang="ru-RU" sz="2300" spc="-1" strike="noStrike">
              <a:solidFill>
                <a:srgbClr val="ffffff"/>
              </a:solidFill>
              <a:latin typeface="Rockwel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Rockwell"/>
              </a:rPr>
              <a:t>Третий уровень структуры</a:t>
            </a:r>
            <a:endParaRPr b="0" lang="ru-RU" sz="2000" spc="-1" strike="noStrike">
              <a:solidFill>
                <a:srgbClr val="ffffff"/>
              </a:solidFill>
              <a:latin typeface="Rockwel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900" spc="-1" strike="noStrike">
                <a:solidFill>
                  <a:srgbClr val="ffffff"/>
                </a:solidFill>
                <a:latin typeface="Rockwell"/>
              </a:rPr>
              <a:t>Четвёртый уровень структуры</a:t>
            </a:r>
            <a:endParaRPr b="0" lang="ru-RU" sz="1900" spc="-1" strike="noStrike">
              <a:solidFill>
                <a:srgbClr val="ffffff"/>
              </a:solidFill>
              <a:latin typeface="Rockwel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Rockwell"/>
              </a:rPr>
              <a:t>Пятый уровень структуры</a:t>
            </a:r>
            <a:endParaRPr b="0" lang="ru-RU" sz="2000" spc="-1" strike="noStrike">
              <a:solidFill>
                <a:srgbClr val="ffffff"/>
              </a:solidFill>
              <a:latin typeface="Rockwel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Rockwell"/>
              </a:rPr>
              <a:t>Шестой уровень структуры</a:t>
            </a:r>
            <a:endParaRPr b="0" lang="ru-RU" sz="2000" spc="-1" strike="noStrike">
              <a:solidFill>
                <a:srgbClr val="ffffff"/>
              </a:solidFill>
              <a:latin typeface="Rockwel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Rockwell"/>
              </a:rPr>
              <a:t>Седьмой уровень структуры</a:t>
            </a:r>
            <a:endParaRPr b="0" lang="ru-RU" sz="2000" spc="-1" strike="noStrike">
              <a:solidFill>
                <a:srgbClr val="ffffff"/>
              </a:solidFill>
              <a:latin typeface="Rockwel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2f2f2"/>
            </a:gs>
            <a:gs pos="100000">
              <a:srgbClr val="c1d1ec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EC1F634B-F8C1-4122-9978-CC6F54B11659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28.4.22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54310C13-1B04-4D78-8177-CE8FB5999699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45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6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Второй уровень структуры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Третий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2f2f2"/>
            </a:gs>
            <a:gs pos="100000">
              <a:srgbClr val="c1d1ec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5428F91B-480E-4D46-91BA-60DD2F4867D6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28.4.22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85" name="PlaceHolder 3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86" name="PlaceHolder 4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DAD48931-6E0F-48B8-B296-5C2D0E773CA3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87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Второй уровень структуры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Третий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.tif"/><Relationship Id="rId2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6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2.gif"/><Relationship Id="rId2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extShape 1"/>
          <p:cNvSpPr txBox="1"/>
          <p:nvPr/>
        </p:nvSpPr>
        <p:spPr>
          <a:xfrm>
            <a:off x="8638920" y="6514560"/>
            <a:ext cx="464040" cy="2739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>
            <a:noAutofit/>
          </a:bodyPr>
          <a:p>
            <a:pPr algn="r">
              <a:lnSpc>
                <a:spcPct val="100000"/>
              </a:lnSpc>
            </a:pPr>
            <a:fld id="{770835CB-3F1E-4D74-B483-479EBB4C5B45}" type="slidenum">
              <a:rPr b="0" lang="ru-RU" sz="1600" spc="-1" strike="noStrike">
                <a:solidFill>
                  <a:srgbClr val="dfe0d4"/>
                </a:solidFill>
                <a:latin typeface="Rockwell"/>
              </a:rPr>
              <a:t>&lt;номер&gt;</a:t>
            </a:fld>
            <a:endParaRPr b="0" lang="ru-RU" sz="1600" spc="-1" strike="noStrike"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CustomShape 1"/>
          <p:cNvSpPr/>
          <p:nvPr/>
        </p:nvSpPr>
        <p:spPr>
          <a:xfrm>
            <a:off x="899640" y="620640"/>
            <a:ext cx="7704360" cy="4845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en-US" sz="6000" spc="-1" strike="noStrike">
                <a:solidFill>
                  <a:srgbClr val="000000"/>
                </a:solidFill>
                <a:latin typeface="Calibri"/>
              </a:rPr>
              <a:t>(c)</a:t>
            </a:r>
            <a:r>
              <a:rPr b="1" lang="en-US" sz="3600" spc="-1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b="0" lang="ru-RU" sz="3600" spc="-1" strike="noStrike">
                <a:solidFill>
                  <a:srgbClr val="000000"/>
                </a:solidFill>
                <a:latin typeface="Calibri"/>
              </a:rPr>
              <a:t>Мы часто используем </a:t>
            </a:r>
            <a:r>
              <a:rPr b="1" lang="en-US" sz="3600" spc="-1" strike="noStrike">
                <a:solidFill>
                  <a:srgbClr val="000000"/>
                </a:solidFill>
                <a:latin typeface="Calibri"/>
              </a:rPr>
              <a:t>present continuous</a:t>
            </a:r>
            <a:r>
              <a:rPr b="0" lang="en-US" sz="3600" spc="-1" strike="noStrike">
                <a:solidFill>
                  <a:srgbClr val="000000"/>
                </a:solidFill>
                <a:latin typeface="Calibri"/>
              </a:rPr>
              <a:t>, </a:t>
            </a:r>
            <a:r>
              <a:rPr b="0" lang="ru-RU" sz="3600" spc="-1" strike="noStrike">
                <a:solidFill>
                  <a:srgbClr val="000000"/>
                </a:solidFill>
                <a:latin typeface="Calibri"/>
              </a:rPr>
              <a:t>когда говорим об определенном периоде времени. Например: </a:t>
            </a:r>
            <a:r>
              <a:rPr b="1" lang="en-US" sz="3600" spc="-1" strike="noStrike">
                <a:solidFill>
                  <a:srgbClr val="000000"/>
                </a:solidFill>
                <a:latin typeface="Calibri"/>
              </a:rPr>
              <a:t>today</a:t>
            </a:r>
            <a:r>
              <a:rPr b="0" lang="en-US" sz="3600" spc="-1" strike="noStrike">
                <a:solidFill>
                  <a:srgbClr val="000000"/>
                </a:solidFill>
                <a:latin typeface="Calibri"/>
              </a:rPr>
              <a:t>, </a:t>
            </a:r>
            <a:r>
              <a:rPr b="1" lang="en-US" sz="3600" spc="-1" strike="noStrike">
                <a:solidFill>
                  <a:srgbClr val="000000"/>
                </a:solidFill>
                <a:latin typeface="Calibri"/>
              </a:rPr>
              <a:t>this season</a:t>
            </a:r>
            <a:r>
              <a:rPr b="0" lang="en-US" sz="3600" spc="-1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b="0" lang="ru-RU" sz="3600" spc="-1" strike="noStrike">
                <a:solidFill>
                  <a:srgbClr val="000000"/>
                </a:solidFill>
                <a:latin typeface="Calibri"/>
              </a:rPr>
              <a:t>и т.д.:</a:t>
            </a:r>
            <a:endParaRPr b="0" lang="ru-RU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rgbClr val="000000"/>
                </a:solidFill>
                <a:latin typeface="Calibri"/>
              </a:rPr>
              <a:t> </a:t>
            </a:r>
            <a:endParaRPr b="0" lang="ru-RU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3600" spc="-1" strike="noStrike">
                <a:solidFill>
                  <a:srgbClr val="000000"/>
                </a:solidFill>
                <a:latin typeface="Calibri"/>
              </a:rPr>
              <a:t>- They are playing with this team in a week.</a:t>
            </a:r>
            <a:endParaRPr b="0" lang="ru-RU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CustomShape 1"/>
          <p:cNvSpPr/>
          <p:nvPr/>
        </p:nvSpPr>
        <p:spPr>
          <a:xfrm>
            <a:off x="683640" y="332640"/>
            <a:ext cx="8136720" cy="1552680"/>
          </a:xfrm>
          <a:prstGeom prst="rect">
            <a:avLst/>
          </a:prstGeom>
          <a:gradFill rotWithShape="0">
            <a:gsLst>
              <a:gs pos="0">
                <a:srgbClr val="d0d0d0"/>
              </a:gs>
              <a:gs pos="100000">
                <a:srgbClr val="ededed"/>
              </a:gs>
            </a:gsLst>
            <a:lin ang="16200000"/>
          </a:gradFill>
          <a:ln>
            <a:noFill/>
          </a:ln>
          <a:effectLst>
            <a:outerShdw algn="ctr" blurRad="149987" dir="8461089" dist="250081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dir="t" rig="contrasting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Present simple and Present continuous Настоящее простое и настоящее продолженное времена</a:t>
            </a:r>
            <a:endParaRPr b="0" lang="ru-RU" sz="3200" spc="-1" strike="noStrike">
              <a:latin typeface="Arial"/>
            </a:endParaRPr>
          </a:p>
        </p:txBody>
      </p:sp>
      <p:sp>
        <p:nvSpPr>
          <p:cNvPr id="138" name="CustomShape 2"/>
          <p:cNvSpPr/>
          <p:nvPr/>
        </p:nvSpPr>
        <p:spPr>
          <a:xfrm>
            <a:off x="395640" y="2274840"/>
            <a:ext cx="8424720" cy="3989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1) Present continuous используют при описании действий или событий, которые разворачиваются в момент речи или в настоящий период времени. </a:t>
            </a: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Present simple используется при описании ситуаций, которые имеют место вообще, а не в какой-то определенный момент или период времени.</a:t>
            </a:r>
            <a:endParaRPr b="0" lang="ru-RU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CustomShape 1"/>
          <p:cNvSpPr/>
          <p:nvPr/>
        </p:nvSpPr>
        <p:spPr>
          <a:xfrm>
            <a:off x="467640" y="332640"/>
            <a:ext cx="8424720" cy="5727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3700" spc="-1" strike="noStrike">
                <a:solidFill>
                  <a:srgbClr val="000000"/>
                </a:solidFill>
                <a:latin typeface="Calibri"/>
              </a:rPr>
              <a:t>I'm washing my hair — </a:t>
            </a:r>
            <a:r>
              <a:rPr b="0" lang="ru-RU" sz="3700" spc="-1" strike="noStrike">
                <a:solidFill>
                  <a:srgbClr val="000000"/>
                </a:solidFill>
                <a:latin typeface="Calibri"/>
              </a:rPr>
              <a:t>Я сейчас мою голову. </a:t>
            </a:r>
            <a:endParaRPr b="0" lang="ru-RU" sz="37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3700" spc="-1" strike="noStrike">
                <a:solidFill>
                  <a:srgbClr val="000000"/>
                </a:solidFill>
                <a:latin typeface="Calibri"/>
              </a:rPr>
              <a:t>I wash my hair every day — </a:t>
            </a:r>
            <a:r>
              <a:rPr b="0" lang="ru-RU" sz="3700" spc="-1" strike="noStrike">
                <a:solidFill>
                  <a:srgbClr val="000000"/>
                </a:solidFill>
                <a:latin typeface="Calibri"/>
              </a:rPr>
              <a:t>Я каждый день мою голову. </a:t>
            </a:r>
            <a:endParaRPr b="0" lang="ru-RU" sz="37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3700" spc="-1" strike="noStrike">
                <a:solidFill>
                  <a:srgbClr val="000000"/>
                </a:solidFill>
                <a:latin typeface="Calibri"/>
              </a:rPr>
              <a:t>I'm working in the bank now — </a:t>
            </a:r>
            <a:r>
              <a:rPr b="0" lang="ru-RU" sz="3700" spc="-1" strike="noStrike">
                <a:solidFill>
                  <a:srgbClr val="000000"/>
                </a:solidFill>
                <a:latin typeface="Calibri"/>
              </a:rPr>
              <a:t>Я сейчас работаю в банке (временно). </a:t>
            </a:r>
            <a:endParaRPr b="0" lang="ru-RU" sz="37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3700" spc="-1" strike="noStrike">
                <a:solidFill>
                  <a:srgbClr val="000000"/>
                </a:solidFill>
                <a:latin typeface="Calibri"/>
              </a:rPr>
              <a:t>I work in the bank — </a:t>
            </a:r>
            <a:r>
              <a:rPr b="0" lang="ru-RU" sz="3700" spc="-1" strike="noStrike">
                <a:solidFill>
                  <a:srgbClr val="000000"/>
                </a:solidFill>
                <a:latin typeface="Calibri"/>
              </a:rPr>
              <a:t>Я работаю в банке. </a:t>
            </a:r>
            <a:endParaRPr b="0" lang="ru-RU" sz="37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3700" spc="-1" strike="noStrike">
                <a:solidFill>
                  <a:srgbClr val="000000"/>
                </a:solidFill>
                <a:latin typeface="Calibri"/>
              </a:rPr>
              <a:t>It is raining — </a:t>
            </a:r>
            <a:r>
              <a:rPr b="0" lang="ru-RU" sz="3700" spc="-1" strike="noStrike">
                <a:solidFill>
                  <a:srgbClr val="000000"/>
                </a:solidFill>
                <a:latin typeface="Calibri"/>
              </a:rPr>
              <a:t>Идет дождь. </a:t>
            </a:r>
            <a:endParaRPr b="0" lang="ru-RU" sz="37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3700" spc="-1" strike="noStrike">
                <a:solidFill>
                  <a:srgbClr val="000000"/>
                </a:solidFill>
                <a:latin typeface="Calibri"/>
              </a:rPr>
              <a:t>It usually rains in autumn — </a:t>
            </a:r>
            <a:r>
              <a:rPr b="0" lang="ru-RU" sz="3700" spc="-1" strike="noStrike">
                <a:solidFill>
                  <a:srgbClr val="000000"/>
                </a:solidFill>
                <a:latin typeface="Calibri"/>
              </a:rPr>
              <a:t>Осенью обычно идет дождь</a:t>
            </a:r>
            <a:endParaRPr b="0" lang="ru-RU" sz="37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CustomShape 1"/>
          <p:cNvSpPr/>
          <p:nvPr/>
        </p:nvSpPr>
        <p:spPr>
          <a:xfrm>
            <a:off x="395640" y="260640"/>
            <a:ext cx="8496720" cy="6125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rgbClr val="000000"/>
                </a:solidFill>
                <a:latin typeface="Calibri"/>
              </a:rPr>
              <a:t>2) Present continuous используется, если нужно указать на то, что некоторое положение дел понимается как временное. People give money to charity — Люди дают деньги на благотворительность (Людям свойственно давать деньги на благотворительность). </a:t>
            </a:r>
            <a:endParaRPr b="0" lang="ru-RU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rgbClr val="000000"/>
                </a:solidFill>
                <a:latin typeface="Calibri"/>
              </a:rPr>
              <a:t>People are giving more money to charity these days — В наше время люди больше жертвуют на благотворительность (некоторое временное положение дел)</a:t>
            </a:r>
            <a:endParaRPr b="0" lang="ru-RU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CustomShape 1"/>
          <p:cNvSpPr/>
          <p:nvPr/>
        </p:nvSpPr>
        <p:spPr>
          <a:xfrm>
            <a:off x="467640" y="620640"/>
            <a:ext cx="8424720" cy="4356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latin typeface="Calibri"/>
              </a:rPr>
              <a:t>3) При описании изменений, даже перманентных, используют Present continuous. </a:t>
            </a:r>
            <a:endParaRPr b="0" lang="ru-RU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latin typeface="Calibri"/>
              </a:rPr>
              <a:t>The population of the world is rising fast — Население мира быстро растет.</a:t>
            </a:r>
            <a:endParaRPr b="0" lang="ru-RU" sz="4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CustomShape 1"/>
          <p:cNvSpPr/>
          <p:nvPr/>
        </p:nvSpPr>
        <p:spPr>
          <a:xfrm>
            <a:off x="395640" y="260640"/>
            <a:ext cx="8352720" cy="5832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2900" spc="-1" strike="noStrike">
                <a:solidFill>
                  <a:srgbClr val="000000"/>
                </a:solidFill>
                <a:latin typeface="Calibri"/>
              </a:rPr>
              <a:t>4) С глаголами - речевыми действиями, такими как </a:t>
            </a:r>
            <a:r>
              <a:rPr b="0" lang="en-US" sz="2900" spc="-1" strike="noStrike">
                <a:solidFill>
                  <a:srgbClr val="000000"/>
                </a:solidFill>
                <a:latin typeface="Calibri"/>
              </a:rPr>
              <a:t>acknowledge - </a:t>
            </a:r>
            <a:r>
              <a:rPr b="0" lang="ru-RU" sz="2900" spc="-1" strike="noStrike">
                <a:solidFill>
                  <a:srgbClr val="000000"/>
                </a:solidFill>
                <a:latin typeface="Calibri"/>
              </a:rPr>
              <a:t>признавать, </a:t>
            </a:r>
            <a:r>
              <a:rPr b="0" lang="en-US" sz="2900" spc="-1" strike="noStrike">
                <a:solidFill>
                  <a:srgbClr val="000000"/>
                </a:solidFill>
                <a:latin typeface="Calibri"/>
              </a:rPr>
              <a:t>advise - </a:t>
            </a:r>
            <a:r>
              <a:rPr b="0" lang="ru-RU" sz="2900" spc="-1" strike="noStrike">
                <a:solidFill>
                  <a:srgbClr val="000000"/>
                </a:solidFill>
                <a:latin typeface="Calibri"/>
              </a:rPr>
              <a:t>советовать, </a:t>
            </a:r>
            <a:r>
              <a:rPr b="0" lang="en-US" sz="2900" spc="-1" strike="noStrike">
                <a:solidFill>
                  <a:srgbClr val="000000"/>
                </a:solidFill>
                <a:latin typeface="Calibri"/>
              </a:rPr>
              <a:t>apologize - </a:t>
            </a:r>
            <a:r>
              <a:rPr b="0" lang="ru-RU" sz="2900" spc="-1" strike="noStrike">
                <a:solidFill>
                  <a:srgbClr val="000000"/>
                </a:solidFill>
                <a:latin typeface="Calibri"/>
              </a:rPr>
              <a:t>извиняться, </a:t>
            </a:r>
            <a:r>
              <a:rPr b="0" lang="en-US" sz="2900" spc="-1" strike="noStrike">
                <a:solidFill>
                  <a:srgbClr val="000000"/>
                </a:solidFill>
                <a:latin typeface="Calibri"/>
              </a:rPr>
              <a:t>assume - </a:t>
            </a:r>
            <a:r>
              <a:rPr b="0" lang="ru-RU" sz="2900" spc="-1" strike="noStrike">
                <a:solidFill>
                  <a:srgbClr val="000000"/>
                </a:solidFill>
                <a:latin typeface="Calibri"/>
              </a:rPr>
              <a:t>полагать, </a:t>
            </a:r>
            <a:r>
              <a:rPr b="0" lang="en-US" sz="2900" spc="-1" strike="noStrike">
                <a:solidFill>
                  <a:srgbClr val="000000"/>
                </a:solidFill>
                <a:latin typeface="Calibri"/>
              </a:rPr>
              <a:t>deny - </a:t>
            </a:r>
            <a:r>
              <a:rPr b="0" lang="ru-RU" sz="2900" spc="-1" strike="noStrike">
                <a:solidFill>
                  <a:srgbClr val="000000"/>
                </a:solidFill>
                <a:latin typeface="Calibri"/>
              </a:rPr>
              <a:t>отрицать, </a:t>
            </a:r>
            <a:r>
              <a:rPr b="0" lang="en-US" sz="2900" spc="-1" strike="noStrike">
                <a:solidFill>
                  <a:srgbClr val="000000"/>
                </a:solidFill>
                <a:latin typeface="Calibri"/>
              </a:rPr>
              <a:t>guarantee - </a:t>
            </a:r>
            <a:r>
              <a:rPr b="0" lang="ru-RU" sz="2900" spc="-1" strike="noStrike">
                <a:solidFill>
                  <a:srgbClr val="000000"/>
                </a:solidFill>
                <a:latin typeface="Calibri"/>
              </a:rPr>
              <a:t>гарантировать, </a:t>
            </a:r>
            <a:r>
              <a:rPr b="0" lang="en-US" sz="2900" spc="-1" strike="noStrike">
                <a:solidFill>
                  <a:srgbClr val="000000"/>
                </a:solidFill>
                <a:latin typeface="Calibri"/>
              </a:rPr>
              <a:t>inform - </a:t>
            </a:r>
            <a:r>
              <a:rPr b="0" lang="ru-RU" sz="2900" spc="-1" strike="noStrike">
                <a:solidFill>
                  <a:srgbClr val="000000"/>
                </a:solidFill>
                <a:latin typeface="Calibri"/>
              </a:rPr>
              <a:t>сообщать, </a:t>
            </a:r>
            <a:r>
              <a:rPr b="0" lang="en-US" sz="2900" spc="-1" strike="noStrike">
                <a:solidFill>
                  <a:srgbClr val="000000"/>
                </a:solidFill>
                <a:latin typeface="Calibri"/>
              </a:rPr>
              <a:t>predict - </a:t>
            </a:r>
            <a:r>
              <a:rPr b="0" lang="ru-RU" sz="2900" spc="-1" strike="noStrike">
                <a:solidFill>
                  <a:srgbClr val="000000"/>
                </a:solidFill>
                <a:latin typeface="Calibri"/>
              </a:rPr>
              <a:t>предсказывать, </a:t>
            </a:r>
            <a:r>
              <a:rPr b="0" lang="en-US" sz="2900" spc="-1" strike="noStrike">
                <a:solidFill>
                  <a:srgbClr val="000000"/>
                </a:solidFill>
                <a:latin typeface="Calibri"/>
              </a:rPr>
              <a:t>promise - </a:t>
            </a:r>
            <a:r>
              <a:rPr b="0" lang="ru-RU" sz="2900" spc="-1" strike="noStrike">
                <a:solidFill>
                  <a:srgbClr val="000000"/>
                </a:solidFill>
                <a:latin typeface="Calibri"/>
              </a:rPr>
              <a:t>обещать, </a:t>
            </a:r>
            <a:r>
              <a:rPr b="0" lang="en-US" sz="2900" spc="-1" strike="noStrike">
                <a:solidFill>
                  <a:srgbClr val="000000"/>
                </a:solidFill>
                <a:latin typeface="Calibri"/>
              </a:rPr>
              <a:t>recommend - </a:t>
            </a:r>
            <a:r>
              <a:rPr b="0" lang="ru-RU" sz="2900" spc="-1" strike="noStrike">
                <a:solidFill>
                  <a:srgbClr val="000000"/>
                </a:solidFill>
                <a:latin typeface="Calibri"/>
              </a:rPr>
              <a:t>рекомендовать, </a:t>
            </a:r>
            <a:r>
              <a:rPr b="0" lang="en-US" sz="2900" spc="-1" strike="noStrike">
                <a:solidFill>
                  <a:srgbClr val="000000"/>
                </a:solidFill>
                <a:latin typeface="Calibri"/>
              </a:rPr>
              <a:t>suggest - </a:t>
            </a:r>
            <a:r>
              <a:rPr b="0" lang="ru-RU" sz="2900" spc="-1" strike="noStrike">
                <a:solidFill>
                  <a:srgbClr val="000000"/>
                </a:solidFill>
                <a:latin typeface="Calibri"/>
              </a:rPr>
              <a:t>предлагать, </a:t>
            </a:r>
            <a:r>
              <a:rPr b="0" lang="en-US" sz="2900" spc="-1" strike="noStrike">
                <a:solidFill>
                  <a:srgbClr val="000000"/>
                </a:solidFill>
                <a:latin typeface="Calibri"/>
              </a:rPr>
              <a:t>suppose - </a:t>
            </a:r>
            <a:r>
              <a:rPr b="0" lang="ru-RU" sz="2900" spc="-1" strike="noStrike">
                <a:solidFill>
                  <a:srgbClr val="000000"/>
                </a:solidFill>
                <a:latin typeface="Calibri"/>
              </a:rPr>
              <a:t>предполагать, </a:t>
            </a:r>
            <a:r>
              <a:rPr b="0" lang="en-US" sz="2900" spc="-1" strike="noStrike">
                <a:solidFill>
                  <a:srgbClr val="000000"/>
                </a:solidFill>
                <a:latin typeface="Calibri"/>
              </a:rPr>
              <a:t>warn - </a:t>
            </a:r>
            <a:r>
              <a:rPr b="0" lang="ru-RU" sz="2900" spc="-1" strike="noStrike">
                <a:solidFill>
                  <a:srgbClr val="000000"/>
                </a:solidFill>
                <a:latin typeface="Calibri"/>
              </a:rPr>
              <a:t>предупреждать употребляется </a:t>
            </a:r>
            <a:r>
              <a:rPr b="0" lang="en-US" sz="2900" spc="-1" strike="noStrike">
                <a:solidFill>
                  <a:srgbClr val="000000"/>
                </a:solidFill>
                <a:latin typeface="Calibri"/>
              </a:rPr>
              <a:t>Present simple. </a:t>
            </a:r>
            <a:endParaRPr b="0" lang="ru-RU" sz="29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2900" spc="-1" strike="noStrike">
                <a:solidFill>
                  <a:srgbClr val="000000"/>
                </a:solidFill>
                <a:latin typeface="Calibri"/>
              </a:rPr>
              <a:t>I admit he is right — </a:t>
            </a:r>
            <a:r>
              <a:rPr b="0" lang="ru-RU" sz="2900" spc="-1" strike="noStrike">
                <a:solidFill>
                  <a:srgbClr val="000000"/>
                </a:solidFill>
                <a:latin typeface="Calibri"/>
              </a:rPr>
              <a:t>Я признаю (допускаю), что он прав. </a:t>
            </a:r>
            <a:endParaRPr b="0" lang="ru-RU" sz="29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2900" spc="-1" strike="noStrike">
                <a:solidFill>
                  <a:srgbClr val="000000"/>
                </a:solidFill>
                <a:latin typeface="Calibri"/>
              </a:rPr>
              <a:t>He apologizes — </a:t>
            </a:r>
            <a:r>
              <a:rPr b="0" lang="ru-RU" sz="2900" spc="-1" strike="noStrike">
                <a:solidFill>
                  <a:srgbClr val="000000"/>
                </a:solidFill>
                <a:latin typeface="Calibri"/>
              </a:rPr>
              <a:t>Он просит прощения. </a:t>
            </a:r>
            <a:endParaRPr b="0" lang="ru-RU" sz="29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2900" spc="-1" strike="noStrike">
                <a:solidFill>
                  <a:srgbClr val="000000"/>
                </a:solidFill>
                <a:latin typeface="Calibri"/>
              </a:rPr>
              <a:t>I strongly recommend you to read this book — </a:t>
            </a:r>
            <a:r>
              <a:rPr b="0" lang="ru-RU" sz="2900" spc="-1" strike="noStrike">
                <a:solidFill>
                  <a:srgbClr val="000000"/>
                </a:solidFill>
                <a:latin typeface="Calibri"/>
              </a:rPr>
              <a:t>Я настоятельно рекомендую вам прочесть эту книгу.</a:t>
            </a:r>
            <a:endParaRPr b="0" lang="ru-RU" sz="29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CustomShape 1"/>
          <p:cNvSpPr/>
          <p:nvPr/>
        </p:nvSpPr>
        <p:spPr>
          <a:xfrm>
            <a:off x="467640" y="260640"/>
            <a:ext cx="8352720" cy="4966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latin typeface="Calibri"/>
              </a:rPr>
              <a:t>5) При описании физического ощущения с помощью глаголов </a:t>
            </a:r>
            <a:r>
              <a:rPr b="0" lang="en-US" sz="4000" spc="-1" strike="noStrike">
                <a:solidFill>
                  <a:srgbClr val="000000"/>
                </a:solidFill>
                <a:latin typeface="Calibri"/>
              </a:rPr>
              <a:t>feel, hurt, ache </a:t>
            </a:r>
            <a:r>
              <a:rPr b="0" lang="ru-RU" sz="4000" spc="-1" strike="noStrike">
                <a:solidFill>
                  <a:srgbClr val="000000"/>
                </a:solidFill>
                <a:latin typeface="Calibri"/>
              </a:rPr>
              <a:t>используется как </a:t>
            </a:r>
            <a:r>
              <a:rPr b="0" lang="en-US" sz="4000" spc="-1" strike="noStrike">
                <a:solidFill>
                  <a:srgbClr val="000000"/>
                </a:solidFill>
                <a:latin typeface="Calibri"/>
              </a:rPr>
              <a:t>Present continuous , </a:t>
            </a:r>
            <a:r>
              <a:rPr b="0" lang="ru-RU" sz="4000" spc="-1" strike="noStrike">
                <a:solidFill>
                  <a:srgbClr val="000000"/>
                </a:solidFill>
                <a:latin typeface="Calibri"/>
              </a:rPr>
              <a:t>так и </a:t>
            </a:r>
            <a:r>
              <a:rPr b="0" lang="en-US" sz="4000" spc="-1" strike="noStrike">
                <a:solidFill>
                  <a:srgbClr val="000000"/>
                </a:solidFill>
                <a:latin typeface="Calibri"/>
              </a:rPr>
              <a:t>Present simple </a:t>
            </a:r>
            <a:r>
              <a:rPr b="0" lang="ru-RU" sz="4000" spc="-1" strike="noStrike">
                <a:solidFill>
                  <a:srgbClr val="000000"/>
                </a:solidFill>
                <a:latin typeface="Calibri"/>
              </a:rPr>
              <a:t>без особой разницы в значении. </a:t>
            </a:r>
            <a:endParaRPr b="0" lang="ru-RU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4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4000" spc="-1" strike="noStrike">
                <a:solidFill>
                  <a:srgbClr val="000000"/>
                </a:solidFill>
                <a:latin typeface="Calibri"/>
              </a:rPr>
              <a:t>How do you feel / How are you feeling? — </a:t>
            </a:r>
            <a:r>
              <a:rPr b="0" lang="ru-RU" sz="4000" spc="-1" strike="noStrike">
                <a:solidFill>
                  <a:srgbClr val="000000"/>
                </a:solidFill>
                <a:latin typeface="Calibri"/>
              </a:rPr>
              <a:t>Как ты себя чувствуешь?</a:t>
            </a:r>
            <a:endParaRPr b="0" lang="ru-RU" sz="4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ustomShape 1"/>
          <p:cNvSpPr/>
          <p:nvPr/>
        </p:nvSpPr>
        <p:spPr>
          <a:xfrm>
            <a:off x="539640" y="332640"/>
            <a:ext cx="8208720" cy="3563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6) С глаголами состояния, как правило, используется </a:t>
            </a:r>
            <a:r>
              <a:rPr b="0" lang="ru-RU" sz="4800" spc="-1" strike="noStrike">
                <a:solidFill>
                  <a:srgbClr val="000000"/>
                </a:solidFill>
                <a:latin typeface="Calibri"/>
              </a:rPr>
              <a:t>Present simple</a:t>
            </a: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, а не Present continuous. </a:t>
            </a:r>
            <a:endParaRPr b="0" lang="ru-RU" sz="4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4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I like her — Она мне нравится.</a:t>
            </a:r>
            <a:endParaRPr b="0" lang="ru-RU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d9d9d9"/>
            </a:gs>
            <a:gs pos="100000">
              <a:srgbClr val="c1d1ec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Рисунок 2" descr="C:\Users\Lillebjorn\Documents\ЗАГОТОВКИ\present continuous tense table.tif"/>
          <p:cNvPicPr/>
          <p:nvPr/>
        </p:nvPicPr>
        <p:blipFill>
          <a:blip r:embed="rId1"/>
          <a:stretch/>
        </p:blipFill>
        <p:spPr>
          <a:xfrm>
            <a:off x="467640" y="223200"/>
            <a:ext cx="7920360" cy="6186600"/>
          </a:xfrm>
          <a:prstGeom prst="rect">
            <a:avLst/>
          </a:prstGeom>
          <a:ln>
            <a:noFill/>
          </a:ln>
          <a:effectLst>
            <a:outerShdw algn="ctr" blurRad="149987" dir="8461089" dist="250081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dir="t" rig="contrasting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26" name="TextShape 1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extShape 1"/>
          <p:cNvSpPr txBox="1"/>
          <p:nvPr/>
        </p:nvSpPr>
        <p:spPr>
          <a:xfrm>
            <a:off x="685800" y="548640"/>
            <a:ext cx="7772040" cy="1800000"/>
          </a:xfrm>
          <a:prstGeom prst="rect">
            <a:avLst/>
          </a:prstGeom>
          <a:gradFill rotWithShape="0">
            <a:gsLst>
              <a:gs pos="0">
                <a:srgbClr val="d0d0d0"/>
              </a:gs>
              <a:gs pos="100000">
                <a:srgbClr val="ededed"/>
              </a:gs>
            </a:gsLst>
            <a:lin ang="16200000"/>
          </a:gradFill>
          <a:ln w="9360">
            <a:noFill/>
          </a:ln>
          <a:effectLst>
            <a:outerShdw dist="250081" dir="8461089">
              <a:srgbClr val="000000">
                <a:alpha val="28000"/>
              </a:srgbClr>
            </a:outerShdw>
          </a:effectLst>
        </p:spPr>
        <p:txBody>
          <a:bodyPr anchor="ctr">
            <a:normAutofit/>
          </a:bodyPr>
          <a:p>
            <a:pPr algn="ctr">
              <a:lnSpc>
                <a:spcPct val="100000"/>
              </a:lnSpc>
            </a:pPr>
            <a:r>
              <a:rPr b="0" lang="en-US" sz="4400" spc="-1" strike="noStrike">
                <a:solidFill>
                  <a:srgbClr val="000000"/>
                </a:solidFill>
                <a:latin typeface="Calibri"/>
              </a:rPr>
              <a:t>Present continuous</a:t>
            </a:r>
            <a:br/>
            <a:r>
              <a:rPr b="0" lang="en-US" sz="4400" spc="-1" strike="noStrike">
                <a:solidFill>
                  <a:srgbClr val="000000"/>
                </a:solidFill>
                <a:latin typeface="Calibri"/>
              </a:rPr>
              <a:t>(I am doing)</a:t>
            </a:r>
            <a:br/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8" name="TextShape 2"/>
          <p:cNvSpPr txBox="1"/>
          <p:nvPr/>
        </p:nvSpPr>
        <p:spPr>
          <a:xfrm>
            <a:off x="251640" y="2637000"/>
            <a:ext cx="8640720" cy="374400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pPr marL="514440" indent="-514080" algn="ctr">
              <a:lnSpc>
                <a:spcPct val="100000"/>
              </a:lnSpc>
              <a:spcBef>
                <a:spcPts val="641"/>
              </a:spcBef>
              <a:buClr>
                <a:srgbClr val="8b8b8b"/>
              </a:buClr>
              <a:buFont typeface="Arial"/>
              <a:buAutoNum type="alphaLcParenR"/>
            </a:pPr>
            <a:r>
              <a:rPr b="0" lang="ru-RU" sz="3200" spc="-1" strike="noStrike">
                <a:solidFill>
                  <a:srgbClr val="8b8b8b"/>
                </a:solidFill>
                <a:latin typeface="Calibri"/>
              </a:rPr>
              <a:t>Мы используем </a:t>
            </a:r>
            <a:r>
              <a:rPr b="1" lang="ru-RU" sz="3200" spc="-1" strike="noStrike">
                <a:solidFill>
                  <a:srgbClr val="8b8b8b"/>
                </a:solidFill>
                <a:latin typeface="Calibri"/>
              </a:rPr>
              <a:t>present continuous</a:t>
            </a:r>
            <a:r>
              <a:rPr b="0" lang="ru-RU" sz="3200" spc="-1" strike="noStrike">
                <a:solidFill>
                  <a:srgbClr val="8b8b8b"/>
                </a:solidFill>
                <a:latin typeface="Calibri"/>
              </a:rPr>
              <a:t>, когда мы говорим о чем-либо, что происходит во время разговора.</a:t>
            </a:r>
            <a:endParaRPr b="0" lang="ru-RU" sz="3200" spc="-1" strike="noStrike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r>
              <a:rPr b="1" lang="ru-RU" sz="3200" spc="-1" strike="noStrike">
                <a:solidFill>
                  <a:srgbClr val="8b8b8b"/>
                </a:solidFill>
                <a:latin typeface="Calibri"/>
              </a:rPr>
              <a:t>The dog is playing with its tail. </a:t>
            </a:r>
            <a:endParaRPr b="0" lang="ru-RU" sz="3200" spc="-1" strike="noStrike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r>
              <a:rPr b="0" lang="ru-RU" sz="3200" spc="-1" strike="noStrike">
                <a:solidFill>
                  <a:srgbClr val="8b8b8b"/>
                </a:solidFill>
                <a:latin typeface="Calibri"/>
              </a:rPr>
              <a:t>Мы видим, что собака играет со своим хвостом прямо сейчас</a:t>
            </a:r>
            <a:r>
              <a:rPr b="0" lang="en-US" sz="3200" spc="-1" strike="noStrike">
                <a:solidFill>
                  <a:srgbClr val="8b8b8b"/>
                </a:solidFill>
                <a:latin typeface="Calibri"/>
              </a:rPr>
              <a:t>,</a:t>
            </a:r>
            <a:r>
              <a:rPr b="0" lang="ru-RU" sz="3200" spc="-1" strike="noStrike">
                <a:solidFill>
                  <a:srgbClr val="8b8b8b"/>
                </a:solidFill>
                <a:latin typeface="Calibri"/>
              </a:rPr>
              <a:t> во время разговора.</a:t>
            </a: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endParaRPr b="0" lang="ru-RU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CustomShape 1"/>
          <p:cNvSpPr/>
          <p:nvPr/>
        </p:nvSpPr>
        <p:spPr>
          <a:xfrm>
            <a:off x="395640" y="332640"/>
            <a:ext cx="8496720" cy="5513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Present continuous используется при описании действия или события, которое разворачивается в момент речи или в настоящий период времени. Present continuous часто используется с такими наречиями как </a:t>
            </a:r>
            <a:r>
              <a:rPr b="0" i="1" lang="ru-RU" sz="3600" spc="-1" strike="noStrike">
                <a:solidFill>
                  <a:srgbClr val="000000"/>
                </a:solidFill>
                <a:latin typeface="Calibri"/>
              </a:rPr>
              <a:t>today, now, at the moment, this season</a:t>
            </a: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. </a:t>
            </a: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Please, stop talking. John is studying — Пожалуйста, прекратите разговаривать. Джон занимается. </a:t>
            </a: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Who are you phoning? — Кому ты звонишь?</a:t>
            </a:r>
            <a:endParaRPr b="0" lang="ru-RU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CustomShape 1"/>
          <p:cNvSpPr/>
          <p:nvPr/>
        </p:nvSpPr>
        <p:spPr>
          <a:xfrm>
            <a:off x="323640" y="404640"/>
            <a:ext cx="8640720" cy="5452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en-US" sz="4400" spc="-1" strike="noStrike">
                <a:solidFill>
                  <a:srgbClr val="000000"/>
                </a:solidFill>
                <a:latin typeface="Calibri"/>
              </a:rPr>
              <a:t>- Why are you crying?</a:t>
            </a:r>
            <a:endParaRPr b="0" lang="ru-RU" sz="4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4400" spc="-1" strike="noStrike">
                <a:solidFill>
                  <a:srgbClr val="000000"/>
                </a:solidFill>
                <a:latin typeface="Calibri"/>
              </a:rPr>
              <a:t>- I've broken my favourite vase.</a:t>
            </a:r>
            <a:endParaRPr b="0" lang="ru-RU" sz="4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У Мэри разбилась ее любимая ваза.</a:t>
            </a:r>
            <a:endParaRPr b="0" lang="ru-RU" sz="4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4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4400" spc="-1" strike="noStrike">
                <a:solidFill>
                  <a:srgbClr val="000000"/>
                </a:solidFill>
                <a:latin typeface="Calibri"/>
              </a:rPr>
              <a:t>Tears are running down her cheeks.</a:t>
            </a:r>
            <a:endParaRPr b="0" lang="ru-RU" sz="4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Она плачет (</a:t>
            </a:r>
            <a:r>
              <a:rPr b="1" lang="en-US" sz="4400" spc="-1" strike="noStrike">
                <a:solidFill>
                  <a:srgbClr val="000000"/>
                </a:solidFill>
                <a:latin typeface="Calibri"/>
              </a:rPr>
              <a:t>is crying</a:t>
            </a:r>
            <a:r>
              <a:rPr b="0" lang="en-US" sz="4400" spc="-1" strike="noStrike">
                <a:solidFill>
                  <a:srgbClr val="000000"/>
                </a:solidFill>
                <a:latin typeface="Calibri"/>
              </a:rPr>
              <a:t>)</a:t>
            </a:r>
            <a:r>
              <a:rPr b="1" lang="en-US" sz="4400" spc="-1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прямо сейчас (в момент разговора).</a:t>
            </a:r>
            <a:endParaRPr b="0" lang="ru-RU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CustomShape 1"/>
          <p:cNvSpPr/>
          <p:nvPr/>
        </p:nvSpPr>
        <p:spPr>
          <a:xfrm>
            <a:off x="611640" y="548640"/>
            <a:ext cx="8136720" cy="5208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marL="38160">
              <a:lnSpc>
                <a:spcPct val="100000"/>
              </a:lnSpc>
            </a:pPr>
            <a:r>
              <a:rPr b="1" lang="en-US" sz="4800" spc="-1" strike="noStrike">
                <a:solidFill>
                  <a:srgbClr val="000000"/>
                </a:solidFill>
                <a:latin typeface="Calibri"/>
              </a:rPr>
              <a:t>Kate is in her car. </a:t>
            </a:r>
            <a:endParaRPr b="0" lang="ru-RU" sz="4800" spc="-1" strike="noStrike">
              <a:latin typeface="Arial"/>
            </a:endParaRPr>
          </a:p>
          <a:p>
            <a:pPr marL="38160">
              <a:lnSpc>
                <a:spcPct val="100000"/>
              </a:lnSpc>
            </a:pPr>
            <a:r>
              <a:rPr b="1" lang="en-US" sz="4800" spc="-1" strike="noStrike">
                <a:solidFill>
                  <a:srgbClr val="000000"/>
                </a:solidFill>
                <a:latin typeface="Calibri"/>
              </a:rPr>
              <a:t>She is on her way to market. </a:t>
            </a:r>
            <a:endParaRPr b="0" lang="ru-RU" sz="4800" spc="-1" strike="noStrike">
              <a:latin typeface="Arial"/>
            </a:endParaRPr>
          </a:p>
          <a:p>
            <a:pPr marL="38160">
              <a:lnSpc>
                <a:spcPct val="100000"/>
              </a:lnSpc>
            </a:pPr>
            <a:r>
              <a:rPr b="1" lang="en-US" sz="4800" spc="-1" strike="noStrike">
                <a:solidFill>
                  <a:srgbClr val="000000"/>
                </a:solidFill>
                <a:latin typeface="Calibri"/>
              </a:rPr>
              <a:t>She is driving to the market.</a:t>
            </a:r>
            <a:endParaRPr b="0" lang="ru-RU" sz="4800" spc="-1" strike="noStrike">
              <a:latin typeface="Arial"/>
            </a:endParaRPr>
          </a:p>
          <a:p>
            <a:pPr marL="38160">
              <a:lnSpc>
                <a:spcPct val="100000"/>
              </a:lnSpc>
            </a:pPr>
            <a:endParaRPr b="0" lang="ru-RU" sz="4800" spc="-1" strike="noStrike">
              <a:latin typeface="Arial"/>
            </a:endParaRPr>
          </a:p>
          <a:p>
            <a:pPr marL="38160">
              <a:lnSpc>
                <a:spcPct val="100000"/>
              </a:lnSpc>
            </a:pPr>
            <a:r>
              <a:rPr b="0" lang="en-US" sz="4800" spc="-1" strike="noStrike">
                <a:solidFill>
                  <a:srgbClr val="000000"/>
                </a:solidFill>
                <a:latin typeface="Calibri"/>
              </a:rPr>
              <a:t>Это означает, что она ведет машину сейчас, во время разговора.</a:t>
            </a:r>
            <a:endParaRPr b="0" lang="ru-RU" sz="4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CustomShape 1"/>
          <p:cNvSpPr/>
          <p:nvPr/>
        </p:nvSpPr>
        <p:spPr>
          <a:xfrm>
            <a:off x="683640" y="404640"/>
            <a:ext cx="7704360" cy="3441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en-US" sz="4400" spc="-1" strike="noStrike">
                <a:solidFill>
                  <a:srgbClr val="000000"/>
                </a:solidFill>
                <a:latin typeface="Calibri"/>
              </a:rPr>
              <a:t>- May I see your husband? Is he having a rest?</a:t>
            </a:r>
            <a:endParaRPr b="0" lang="ru-RU" sz="4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4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4400" spc="-1" strike="noStrike">
                <a:solidFill>
                  <a:srgbClr val="000000"/>
                </a:solidFill>
                <a:latin typeface="Calibri"/>
              </a:rPr>
              <a:t>- That's OK. He is not sleeping. Come in.</a:t>
            </a:r>
            <a:endParaRPr b="0" lang="ru-RU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c4bd97"/>
            </a:gs>
            <a:gs pos="100000">
              <a:srgbClr val="c1d1ec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Рисунок 2" descr="C:\Users\Lillebjorn\Documents\ЗАГОТОВКИ\2.1.0.1.X.2.gif"/>
          <p:cNvPicPr/>
          <p:nvPr/>
        </p:nvPicPr>
        <p:blipFill>
          <a:blip r:embed="rId1"/>
          <a:stretch/>
        </p:blipFill>
        <p:spPr>
          <a:xfrm>
            <a:off x="361440" y="476640"/>
            <a:ext cx="8420400" cy="5832360"/>
          </a:xfrm>
          <a:prstGeom prst="rect">
            <a:avLst/>
          </a:prstGeom>
          <a:ln>
            <a:noFill/>
          </a:ln>
          <a:effectLst>
            <a:outerShdw algn="tl" blurRad="292100" dir="2700000" dist="139498" rotWithShape="0">
              <a:srgbClr val="333333">
                <a:alpha val="65000"/>
              </a:srgbClr>
            </a:outerShdw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CustomShape 1"/>
          <p:cNvSpPr/>
          <p:nvPr/>
        </p:nvSpPr>
        <p:spPr>
          <a:xfrm>
            <a:off x="827640" y="764640"/>
            <a:ext cx="7200360" cy="2101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4800" spc="-1" strike="noStrike">
                <a:solidFill>
                  <a:srgbClr val="000000"/>
                </a:solidFill>
                <a:latin typeface="Calibri"/>
              </a:rPr>
              <a:t>(b)</a:t>
            </a:r>
            <a:r>
              <a:rPr b="1" lang="ru-RU" sz="2800" spc="-1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Также мы используем </a:t>
            </a:r>
            <a:r>
              <a:rPr b="1" lang="ru-RU" sz="2800" spc="-1" strike="noStrike">
                <a:solidFill>
                  <a:srgbClr val="000000"/>
                </a:solidFill>
                <a:latin typeface="Calibri"/>
              </a:rPr>
              <a:t>present continuous</a:t>
            </a: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, когда мы говорим о чем-либо , что происходит во время разговора, и не только непосредственно во время разговора: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135" name="CustomShape 2"/>
          <p:cNvSpPr/>
          <p:nvPr/>
        </p:nvSpPr>
        <p:spPr>
          <a:xfrm>
            <a:off x="539640" y="3141000"/>
            <a:ext cx="8136720" cy="3076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Calibri"/>
              </a:rPr>
              <a:t>- Who is that man at the bar?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Calibri"/>
              </a:rPr>
              <a:t>- Oh, this is James Feather, a famous playwright. They say, he is</a:t>
            </a:r>
            <a:r>
              <a:rPr b="0" lang="en-US" sz="2800" spc="-1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b="1" lang="en-US" sz="2800" spc="-1" strike="noStrike">
                <a:solidFill>
                  <a:srgbClr val="000000"/>
                </a:solidFill>
                <a:latin typeface="Calibri"/>
              </a:rPr>
              <a:t>writing a new play now.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000000"/>
                </a:solidFill>
                <a:latin typeface="Calibri"/>
              </a:rPr>
              <a:t> 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Calibri"/>
              </a:rPr>
              <a:t>The delegation is carrying on negotiations with our firm.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Calibri"/>
              </a:rPr>
              <a:t>Today they are having an excursion to our plant.</a:t>
            </a:r>
            <a:endParaRPr b="0" lang="ru-RU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</TotalTime>
  <Application>LibreOffice/6.4.7.2$Linux_X86_64 LibreOffice_project/40$Build-2</Application>
  <Words>681</Words>
  <Paragraphs>57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2010-02-22T16:06:20Z</dcterms:created>
  <dc:creator>Lillebjorn</dc:creator>
  <dc:description/>
  <dc:language>ru-RU</dc:language>
  <cp:lastModifiedBy/>
  <dcterms:modified xsi:type="dcterms:W3CDTF">2022-04-28T21:11:45Z</dcterms:modified>
  <cp:revision>14</cp:revision>
  <dc:subject/>
  <dc:title>Презентация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Экран (4:3)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23</vt:i4>
  </property>
</Properties>
</file>